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4" r:id="rId4"/>
    <p:sldId id="271" r:id="rId5"/>
    <p:sldId id="272" r:id="rId6"/>
    <p:sldId id="283" r:id="rId7"/>
    <p:sldId id="281" r:id="rId8"/>
    <p:sldId id="282" r:id="rId9"/>
    <p:sldId id="285" r:id="rId10"/>
    <p:sldId id="277" r:id="rId11"/>
    <p:sldId id="275" r:id="rId12"/>
    <p:sldId id="284" r:id="rId13"/>
    <p:sldId id="280" r:id="rId14"/>
    <p:sldId id="27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cio, Lisa" initials="CL" lastIdx="4" clrIdx="0">
    <p:extLst>
      <p:ext uri="{19B8F6BF-5375-455C-9EA6-DF929625EA0E}">
        <p15:presenceInfo xmlns:p15="http://schemas.microsoft.com/office/powerpoint/2012/main" userId="S-1-5-21-1123561945-1229272821-839522115-3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0790" autoAdjust="0"/>
  </p:normalViewPr>
  <p:slideViewPr>
    <p:cSldViewPr>
      <p:cViewPr varScale="1">
        <p:scale>
          <a:sx n="79" d="100"/>
          <a:sy n="79" d="100"/>
        </p:scale>
        <p:origin x="1044" y="84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epfs1\CSHARED\PUBLIC%20POLICY\POLICY%20OUTREACH%20AND%20ANALYSIS\State%20carbon%20data\emission%20lim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89151356080494E-2"/>
          <c:y val="4.541093423476928E-2"/>
          <c:w val="0.93772721206459364"/>
          <c:h val="0.82691548129240355"/>
        </c:manualLayout>
      </c:layout>
      <c:lineChart>
        <c:grouping val="standard"/>
        <c:varyColors val="0"/>
        <c:ser>
          <c:idx val="0"/>
          <c:order val="0"/>
          <c:tx>
            <c:strRef>
              <c:f>'80 by 50'!$C$2</c:f>
              <c:strCache>
                <c:ptCount val="1"/>
                <c:pt idx="0">
                  <c:v>Connecticut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50'!$C$3:$C$25</c:f>
            </c:numRef>
          </c:val>
          <c:smooth val="0"/>
        </c:ser>
        <c:ser>
          <c:idx val="1"/>
          <c:order val="1"/>
          <c:tx>
            <c:strRef>
              <c:f>'80 by 50'!$D$2</c:f>
              <c:strCache>
                <c:ptCount val="1"/>
                <c:pt idx="0">
                  <c:v>Delaware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50'!$D$3:$D$25</c:f>
            </c:numRef>
          </c:val>
          <c:smooth val="0"/>
        </c:ser>
        <c:ser>
          <c:idx val="2"/>
          <c:order val="2"/>
          <c:tx>
            <c:strRef>
              <c:f>'80 by 50'!$E$2</c:f>
              <c:strCache>
                <c:ptCount val="1"/>
                <c:pt idx="0">
                  <c:v>Maine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50'!$E$3:$E$25</c:f>
            </c:numRef>
          </c:val>
          <c:smooth val="0"/>
        </c:ser>
        <c:ser>
          <c:idx val="3"/>
          <c:order val="3"/>
          <c:tx>
            <c:strRef>
              <c:f>'80 by 50'!$F$2</c:f>
              <c:strCache>
                <c:ptCount val="1"/>
                <c:pt idx="0">
                  <c:v>Maryland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50'!$F$3:$F$25</c:f>
            </c:numRef>
          </c:val>
          <c:smooth val="0"/>
        </c:ser>
        <c:ser>
          <c:idx val="4"/>
          <c:order val="4"/>
          <c:tx>
            <c:strRef>
              <c:f>'80 by 50'!$G$2</c:f>
              <c:strCache>
                <c:ptCount val="1"/>
                <c:pt idx="0">
                  <c:v>Massachusetts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50'!$G$3:$G$25</c:f>
            </c:numRef>
          </c:val>
          <c:smooth val="0"/>
        </c:ser>
        <c:ser>
          <c:idx val="5"/>
          <c:order val="5"/>
          <c:tx>
            <c:strRef>
              <c:f>'80 by 50'!$H$2</c:f>
              <c:strCache>
                <c:ptCount val="1"/>
                <c:pt idx="0">
                  <c:v>New Hampshire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50'!$H$3:$H$25</c:f>
            </c:numRef>
          </c:val>
          <c:smooth val="0"/>
        </c:ser>
        <c:ser>
          <c:idx val="6"/>
          <c:order val="6"/>
          <c:tx>
            <c:strRef>
              <c:f>'80 by 50'!$I$2</c:f>
              <c:strCache>
                <c:ptCount val="1"/>
                <c:pt idx="0">
                  <c:v>New Jersey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50'!$I$3:$I$25</c:f>
            </c:numRef>
          </c:val>
          <c:smooth val="0"/>
        </c:ser>
        <c:ser>
          <c:idx val="7"/>
          <c:order val="7"/>
          <c:tx>
            <c:strRef>
              <c:f>'80 by 50'!$J$2</c:f>
              <c:strCache>
                <c:ptCount val="1"/>
                <c:pt idx="0">
                  <c:v>New York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50'!$J$3:$J$25</c:f>
            </c:numRef>
          </c:val>
          <c:smooth val="0"/>
        </c:ser>
        <c:ser>
          <c:idx val="8"/>
          <c:order val="8"/>
          <c:tx>
            <c:strRef>
              <c:f>'80 by 50'!$K$2</c:f>
              <c:strCache>
                <c:ptCount val="1"/>
                <c:pt idx="0">
                  <c:v>Pennsylvania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50'!$K$3:$K$25</c:f>
            </c:numRef>
          </c:val>
          <c:smooth val="0"/>
        </c:ser>
        <c:ser>
          <c:idx val="9"/>
          <c:order val="9"/>
          <c:tx>
            <c:strRef>
              <c:f>'80 by 50'!$L$2</c:f>
              <c:strCache>
                <c:ptCount val="1"/>
                <c:pt idx="0">
                  <c:v>Rhode island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50'!$L$3:$L$25</c:f>
            </c:numRef>
          </c:val>
          <c:smooth val="0"/>
        </c:ser>
        <c:ser>
          <c:idx val="10"/>
          <c:order val="10"/>
          <c:tx>
            <c:strRef>
              <c:f>'80 by 50'!$M$2</c:f>
              <c:strCache>
                <c:ptCount val="1"/>
                <c:pt idx="0">
                  <c:v>Vermont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50'!$M$3:$M$25</c:f>
            </c:numRef>
          </c:val>
          <c:smooth val="0"/>
        </c:ser>
        <c:ser>
          <c:idx val="11"/>
          <c:order val="11"/>
          <c:tx>
            <c:strRef>
              <c:f>'80 by 50'!$N$2</c:f>
              <c:strCache>
                <c:ptCount val="1"/>
                <c:pt idx="0">
                  <c:v>Washington D.C.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50'!$N$3:$N$25</c:f>
            </c:numRef>
          </c:val>
          <c:smooth val="0"/>
        </c:ser>
        <c:ser>
          <c:idx val="12"/>
          <c:order val="12"/>
          <c:tx>
            <c:strRef>
              <c:f>'80 by 50'!$O$2</c:f>
              <c:strCache>
                <c:ptCount val="1"/>
                <c:pt idx="0">
                  <c:v>Historic Carbon Emissions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50'!$O$3:$O$25</c:f>
              <c:numCache>
                <c:formatCode>General</c:formatCode>
                <c:ptCount val="23"/>
                <c:pt idx="0">
                  <c:v>1011.3</c:v>
                </c:pt>
                <c:pt idx="1">
                  <c:v>978.80000000000007</c:v>
                </c:pt>
                <c:pt idx="2">
                  <c:v>993.30000000000007</c:v>
                </c:pt>
                <c:pt idx="3">
                  <c:v>1015.4</c:v>
                </c:pt>
                <c:pt idx="4">
                  <c:v>1023.5</c:v>
                </c:pt>
                <c:pt idx="5">
                  <c:v>1032.5</c:v>
                </c:pt>
                <c:pt idx="6">
                  <c:v>977.1</c:v>
                </c:pt>
                <c:pt idx="7">
                  <c:v>1000.4000000000001</c:v>
                </c:pt>
                <c:pt idx="8">
                  <c:v>962.30000000000007</c:v>
                </c:pt>
                <c:pt idx="9">
                  <c:v>864.8</c:v>
                </c:pt>
                <c:pt idx="10">
                  <c:v>888.6</c:v>
                </c:pt>
                <c:pt idx="11">
                  <c:v>859.99999999999989</c:v>
                </c:pt>
                <c:pt idx="12">
                  <c:v>814.8</c:v>
                </c:pt>
                <c:pt idx="13">
                  <c:v>835.6</c:v>
                </c:pt>
                <c:pt idx="14">
                  <c:v>852.7</c:v>
                </c:pt>
                <c:pt idx="15">
                  <c:v>832.1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'80 by 50'!$P$2</c:f>
              <c:strCache>
                <c:ptCount val="1"/>
                <c:pt idx="0">
                  <c:v>Trajectory to 80% by 2050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chemeClr val="accent2">
                    <a:lumMod val="75000"/>
                  </a:schemeClr>
                </a:solidFill>
                <a:prstDash val="dash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50'!$P$3:$P$25</c:f>
              <c:numCache>
                <c:formatCode>General</c:formatCode>
                <c:ptCount val="23"/>
                <c:pt idx="15">
                  <c:v>832.1</c:v>
                </c:pt>
                <c:pt idx="16">
                  <c:v>#N/A</c:v>
                </c:pt>
                <c:pt idx="17">
                  <c:v>#N/A</c:v>
                </c:pt>
                <c:pt idx="18" formatCode="0.0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 formatCode="0.0">
                  <c:v>195.76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'80 by 50'!$Q$2</c:f>
              <c:strCache>
                <c:ptCount val="1"/>
                <c:pt idx="0">
                  <c:v>Trajectory to 40% by 2030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'80 by 50'!$B$3:$B$25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2020</c:v>
                </c:pt>
                <c:pt idx="17">
                  <c:v>2025</c:v>
                </c:pt>
                <c:pt idx="18">
                  <c:v>2030</c:v>
                </c:pt>
                <c:pt idx="19">
                  <c:v>2035</c:v>
                </c:pt>
                <c:pt idx="20">
                  <c:v>2040</c:v>
                </c:pt>
                <c:pt idx="21">
                  <c:v>2045</c:v>
                </c:pt>
                <c:pt idx="22">
                  <c:v>2050</c:v>
                </c:pt>
              </c:numCache>
            </c:numRef>
          </c:cat>
          <c:val>
            <c:numRef>
              <c:f>'80 by 50'!$Q$3:$Q$25</c:f>
              <c:numCache>
                <c:formatCode>General</c:formatCode>
                <c:ptCount val="23"/>
                <c:pt idx="15">
                  <c:v>832.1</c:v>
                </c:pt>
                <c:pt idx="16">
                  <c:v>#N/A</c:v>
                </c:pt>
                <c:pt idx="17">
                  <c:v>#N/A</c:v>
                </c:pt>
                <c:pt idx="18">
                  <c:v>587.28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561664"/>
        <c:axId val="278562224"/>
      </c:lineChart>
      <c:catAx>
        <c:axId val="2785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62224"/>
        <c:crosses val="autoZero"/>
        <c:auto val="1"/>
        <c:lblAlgn val="ctr"/>
        <c:lblOffset val="100"/>
        <c:tickLblSkip val="2"/>
        <c:noMultiLvlLbl val="0"/>
      </c:catAx>
      <c:valAx>
        <c:axId val="27856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6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22305224667429E-2"/>
          <c:y val="0.93939955813335307"/>
          <c:w val="0.98221717477622994"/>
          <c:h val="6.0377664014914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71D04-F597-4844-9143-F0277D50461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71ADF-7F88-4CDA-9B89-FA05C64B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0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1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The region has achieved some carbon reduction, but in order to achieve 80 percent by 2050 from all sectors, states need to invest more in energy efficiency, strategically electrify end-uses (building HVAC and transportation), and power the grid with renewable energy.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Where are the emissions coming from?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1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Allies free passes</a:t>
            </a:r>
          </a:p>
          <a:p>
            <a:r>
              <a:rPr lang="en-US" dirty="0" smtClean="0"/>
              <a:t>Contact Lucie if interested in joining industry events – NEEP might have discounts for its Allies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1ADF-7F88-4CDA-9B89-FA05C64B60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75000"/>
            <a:lum/>
          </a:blip>
          <a:srcRect/>
          <a:tile tx="0" ty="0" sx="84000" sy="8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667000"/>
            <a:ext cx="9144000" cy="1752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2791618"/>
            <a:ext cx="9144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algn="l"/>
            <a:r>
              <a:rPr lang="en-US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-1712" y="4658068"/>
            <a:ext cx="6400800" cy="9807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algn="l"/>
            <a:r>
              <a:rPr lang="en-US" smtClean="0">
                <a:solidFill>
                  <a:schemeClr val="bg1"/>
                </a:solidFill>
              </a:rPr>
              <a:t>Click to edit Master subtitle style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31" y="381000"/>
            <a:ext cx="108593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6BA4A-FC72-5B47-81E1-778B8D36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651C9E5-BFE6-374C-AED3-342ACE37F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8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CF6A7-DAB2-EE46-97D1-588847D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4D4500F-4DB8-8F4E-BAD3-DDC6CC245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7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597DA7B-9563-B842-93DE-87876BD0B7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DC1879-2F2D-3342-92F8-0FD128EB23A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dia Placeholder 7">
            <a:extLst>
              <a:ext uri="{FF2B5EF4-FFF2-40B4-BE49-F238E27FC236}">
                <a16:creationId xmlns="" xmlns:a16="http://schemas.microsoft.com/office/drawing/2014/main" id="{24079817-9A3E-8B46-BF2A-8C491EF2AA9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1257300"/>
            <a:ext cx="9144000" cy="43434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41B2FC4-34F8-4EDE-B17B-5D89F0366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ing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133600"/>
            <a:ext cx="4038600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24400" y="2133600"/>
            <a:ext cx="4038600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0386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24400" y="1600200"/>
            <a:ext cx="40386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0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A407-F8F7-4D5A-A33D-8DF4840AFA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4343400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Embed"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40311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10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30055"/>
            <a:ext cx="7239000" cy="11430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3100" smtClean="0">
                <a:solidFill>
                  <a:schemeClr val="bg1"/>
                </a:solidFill>
              </a:rPr>
              <a:t>Click to edit Master title style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2054"/>
            <a:ext cx="765110" cy="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2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5000"/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B9A407-F8F7-4D5A-A33D-8DF4840AF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eep.org/sites/default/files/Project%20Brief%20-%20R&amp;D%20Connector.pdf" TargetMode="External"/><Relationship Id="rId3" Type="http://schemas.openxmlformats.org/officeDocument/2006/relationships/hyperlink" Target="https://neep.org/initiatives/resilient-high-performance-buildings-communities/energy-codes" TargetMode="External"/><Relationship Id="rId7" Type="http://schemas.openxmlformats.org/officeDocument/2006/relationships/hyperlink" Target="https://neep.org/initiatives/building-decarb-central" TargetMode="External"/><Relationship Id="rId2" Type="http://schemas.openxmlformats.org/officeDocument/2006/relationships/hyperlink" Target="https://neep.org/as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ep.org/initiatives/integrated-advanced-efficiency-solutions/home-energy-management-systems" TargetMode="External"/><Relationship Id="rId5" Type="http://schemas.openxmlformats.org/officeDocument/2006/relationships/hyperlink" Target="https://neep.org/initiatives/energy-efficient-buildings/green-real-estate-resources/helix" TargetMode="External"/><Relationship Id="rId4" Type="http://schemas.openxmlformats.org/officeDocument/2006/relationships/hyperlink" Target="https://neep.org/initiatives/energy-efficient-buildings/energy-rating" TargetMode="External"/><Relationship Id="rId9" Type="http://schemas.openxmlformats.org/officeDocument/2006/relationships/hyperlink" Target="https://neep.org/events/2019-neep-summit-electrification-northeast-symposiu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eep.org/reports/strategic-electrification-action-plan" TargetMode="External"/><Relationship Id="rId3" Type="http://schemas.openxmlformats.org/officeDocument/2006/relationships/hyperlink" Target="https://neep.org/ashp" TargetMode="External"/><Relationship Id="rId7" Type="http://schemas.openxmlformats.org/officeDocument/2006/relationships/hyperlink" Target="http://www.neep.org/sites/default/files/NEEP%20Strategic%20Electrification_Resource%20Catalogue_Updated%20April%202018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p.org/initiatives/strategic-electrification" TargetMode="External"/><Relationship Id="rId5" Type="http://schemas.openxmlformats.org/officeDocument/2006/relationships/hyperlink" Target="https://neep.org/initiatives/high-efficiency-products/emerging-technologies/ashp/cold-climate-air-source-heat-pump" TargetMode="External"/><Relationship Id="rId10" Type="http://schemas.openxmlformats.org/officeDocument/2006/relationships/hyperlink" Target="http://www.neep.org/events/2017-regional-strategic-electrification-summit" TargetMode="External"/><Relationship Id="rId4" Type="http://schemas.openxmlformats.org/officeDocument/2006/relationships/hyperlink" Target="http://www.neep.org/sites/default/files/NEEP_ASHP_2016MTStrategy_Report_FINAL.pdf" TargetMode="External"/><Relationship Id="rId9" Type="http://schemas.openxmlformats.org/officeDocument/2006/relationships/hyperlink" Target="http://www.neep.org/reports/strategic-electrification-assess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coakley@neep.org" TargetMode="External"/><Relationship Id="rId2" Type="http://schemas.openxmlformats.org/officeDocument/2006/relationships/hyperlink" Target="http://www.neep.org/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cgoldthwaite@neep.org" TargetMode="External"/><Relationship Id="rId4" Type="http://schemas.openxmlformats.org/officeDocument/2006/relationships/hyperlink" Target="mailto:djlis@nee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tile tx="0" ty="0" sx="84000" sy="8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1313" algn="ctr"/>
            <a:r>
              <a:rPr lang="en-US" dirty="0"/>
              <a:t>Decarbonizing/Electrifying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Building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12" y="4658068"/>
            <a:ext cx="7316912" cy="159033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By: Sue Coakley, Executive Director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Northeast Energy Efficiency Partnerships</a:t>
            </a:r>
          </a:p>
          <a:p>
            <a:r>
              <a:rPr lang="en-US" b="1" dirty="0" smtClean="0"/>
              <a:t>At:  New </a:t>
            </a:r>
            <a:r>
              <a:rPr lang="en-US" b="1" dirty="0"/>
              <a:t>England Electricity Restructuring Roundtable (#162</a:t>
            </a:r>
            <a:r>
              <a:rPr lang="en-US" b="1" dirty="0" smtClean="0"/>
              <a:t>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June 21, 2019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0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4800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Statewide Carbon Reduction Goals</a:t>
            </a:r>
          </a:p>
          <a:p>
            <a:r>
              <a:rPr lang="en-US" dirty="0" smtClean="0"/>
              <a:t>Utility Regulation</a:t>
            </a:r>
          </a:p>
          <a:p>
            <a:pPr lvl="1"/>
            <a:r>
              <a:rPr lang="en-US" dirty="0" smtClean="0"/>
              <a:t>Rate Design </a:t>
            </a:r>
          </a:p>
          <a:p>
            <a:pPr lvl="1"/>
            <a:r>
              <a:rPr lang="en-US" dirty="0" smtClean="0"/>
              <a:t>Efficiency Programs – total building performance, all fuels, low carbon</a:t>
            </a:r>
          </a:p>
          <a:p>
            <a:pPr lvl="1"/>
            <a:r>
              <a:rPr lang="en-US" dirty="0" smtClean="0"/>
              <a:t>Smart Buildings &amp; Grid investment</a:t>
            </a:r>
          </a:p>
          <a:p>
            <a:r>
              <a:rPr lang="en-US" dirty="0" smtClean="0"/>
              <a:t>Building Standards</a:t>
            </a:r>
          </a:p>
          <a:p>
            <a:pPr lvl="1"/>
            <a:r>
              <a:rPr lang="en-US" dirty="0" smtClean="0"/>
              <a:t>Advanced Building Energy Codes</a:t>
            </a:r>
          </a:p>
          <a:p>
            <a:pPr lvl="1"/>
            <a:r>
              <a:rPr lang="en-US" dirty="0" smtClean="0"/>
              <a:t>Building Energy Rating &amp; Disclosure</a:t>
            </a:r>
          </a:p>
          <a:p>
            <a:pPr lvl="1"/>
            <a:r>
              <a:rPr lang="en-US" dirty="0" smtClean="0"/>
              <a:t>Building energy standards for all buildings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Policies to Accelerate Building Decarbonization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53000" y="14478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Community Leadership</a:t>
            </a:r>
          </a:p>
          <a:p>
            <a:pPr lvl="1"/>
            <a:r>
              <a:rPr lang="en-US" dirty="0" smtClean="0"/>
              <a:t>Supported by state efforts</a:t>
            </a:r>
          </a:p>
          <a:p>
            <a:r>
              <a:rPr lang="en-US" dirty="0" smtClean="0"/>
              <a:t>Supporting Policies</a:t>
            </a:r>
          </a:p>
          <a:p>
            <a:pPr lvl="1"/>
            <a:r>
              <a:rPr lang="en-US" dirty="0" smtClean="0"/>
              <a:t>Buildings as Grid Assets</a:t>
            </a:r>
          </a:p>
          <a:p>
            <a:pPr lvl="1"/>
            <a:r>
              <a:rPr lang="en-US" dirty="0" smtClean="0"/>
              <a:t>Renewable Energy</a:t>
            </a:r>
          </a:p>
          <a:p>
            <a:pPr lvl="1"/>
            <a:r>
              <a:rPr lang="en-US" dirty="0" smtClean="0"/>
              <a:t>Energy Storage</a:t>
            </a:r>
          </a:p>
          <a:p>
            <a:pPr lvl="1"/>
            <a:r>
              <a:rPr lang="en-US" dirty="0" smtClean="0"/>
              <a:t>Lead-by-Example</a:t>
            </a:r>
          </a:p>
          <a:p>
            <a:pPr lvl="1"/>
            <a:r>
              <a:rPr lang="en-US" dirty="0" smtClean="0"/>
              <a:t>Workforce Development</a:t>
            </a:r>
          </a:p>
          <a:p>
            <a:pPr lvl="1"/>
            <a:r>
              <a:rPr lang="en-US" dirty="0" smtClean="0"/>
              <a:t>Financing</a:t>
            </a:r>
          </a:p>
          <a:p>
            <a:pPr lvl="1"/>
            <a:r>
              <a:rPr lang="en-US" dirty="0" smtClean="0"/>
              <a:t>Policy Linkages</a:t>
            </a:r>
          </a:p>
          <a:p>
            <a:pPr lvl="2"/>
            <a:r>
              <a:rPr lang="en-US" dirty="0" smtClean="0"/>
              <a:t>Energy &amp; Housing Affordability</a:t>
            </a:r>
          </a:p>
          <a:p>
            <a:pPr lvl="2"/>
            <a:r>
              <a:rPr lang="en-US" dirty="0" smtClean="0"/>
              <a:t>Health Care</a:t>
            </a:r>
          </a:p>
          <a:p>
            <a:pPr lvl="2"/>
            <a:r>
              <a:rPr lang="en-US" dirty="0" smtClean="0"/>
              <a:t>Community &amp; Economic Development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00600"/>
            <a:ext cx="4648201" cy="1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Regional Policy/Program – Buildings Decarbonization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48" y="1691009"/>
            <a:ext cx="3514725" cy="3971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2800939" cy="2092881"/>
          </a:xfrm>
          <a:prstGeom prst="rect">
            <a:avLst/>
          </a:prstGeom>
          <a:solidFill>
            <a:srgbClr val="1A5D8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B111">
                    <a:lumMod val="40000"/>
                    <a:lumOff val="60000"/>
                  </a:srgbClr>
                </a:solidFill>
              </a:rPr>
              <a:t>VERMONT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Incentives for ASHPs and HPWHs through Efficiency VT and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Tier 3: GMP ASHPs and HPWHs for RES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Montpelier – Building Energy Standards &amp; Disclosure  new and existing homes &amp; buildings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9140" y="1219646"/>
            <a:ext cx="3088283" cy="1446550"/>
          </a:xfrm>
          <a:prstGeom prst="rect">
            <a:avLst/>
          </a:prstGeom>
          <a:solidFill>
            <a:srgbClr val="165D8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B111">
                    <a:lumMod val="40000"/>
                    <a:lumOff val="60000"/>
                  </a:srgbClr>
                </a:solidFill>
              </a:rPr>
              <a:t>MAINE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Significant uptake in residential ASHP/HPWH through Efficiency Maine rebate and financing programs (</a:t>
            </a:r>
            <a:r>
              <a:rPr lang="en-US" sz="1400" b="1" dirty="0">
                <a:solidFill>
                  <a:prstClr val="white"/>
                </a:solidFill>
              </a:rPr>
              <a:t>over 20,000 rebates FY14-FY16)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6332" y="2915438"/>
            <a:ext cx="2845632" cy="2308324"/>
          </a:xfrm>
          <a:prstGeom prst="rect">
            <a:avLst/>
          </a:prstGeom>
          <a:solidFill>
            <a:srgbClr val="5EAAD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B111">
                    <a:lumMod val="40000"/>
                    <a:lumOff val="60000"/>
                  </a:srgbClr>
                </a:solidFill>
              </a:rPr>
              <a:t>MASSACHUSETTS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Renewable </a:t>
            </a:r>
            <a:r>
              <a:rPr lang="en-US" sz="1400" dirty="0">
                <a:solidFill>
                  <a:prstClr val="white"/>
                </a:solidFill>
              </a:rPr>
              <a:t>thermal energy into Alternative Portfolio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ASHP</a:t>
            </a:r>
            <a:r>
              <a:rPr lang="en-US" sz="1400" dirty="0">
                <a:solidFill>
                  <a:prstClr val="white"/>
                </a:solidFill>
              </a:rPr>
              <a:t>, GSHP, and HPWH </a:t>
            </a:r>
            <a:r>
              <a:rPr lang="en-US" sz="1400" dirty="0" smtClean="0">
                <a:solidFill>
                  <a:prstClr val="white"/>
                </a:solidFill>
              </a:rPr>
              <a:t>rebates via state and utility </a:t>
            </a:r>
            <a:r>
              <a:rPr lang="en-US" sz="1400" dirty="0">
                <a:solidFill>
                  <a:prstClr val="white"/>
                </a:solidFill>
              </a:rPr>
              <a:t>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Solarize Mass Plus will include heat pumps, EVs, and </a:t>
            </a:r>
            <a:r>
              <a:rPr lang="en-US" sz="1400" dirty="0" smtClean="0">
                <a:solidFill>
                  <a:prstClr val="white"/>
                </a:solidFill>
              </a:rPr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Expanded cost-benefit test to recognize health, safety, comfort values of deep efficiency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219200"/>
            <a:ext cx="2378594" cy="1446550"/>
          </a:xfrm>
          <a:prstGeom prst="rect">
            <a:avLst/>
          </a:prstGeom>
          <a:solidFill>
            <a:srgbClr val="1F8CB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B111">
                    <a:lumMod val="40000"/>
                    <a:lumOff val="60000"/>
                  </a:srgbClr>
                </a:solidFill>
              </a:rPr>
              <a:t>NEW HAMPSHIRE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Developed first-in-nation </a:t>
            </a:r>
            <a:r>
              <a:rPr lang="en-US" sz="1400" b="1" dirty="0">
                <a:solidFill>
                  <a:prstClr val="white"/>
                </a:solidFill>
              </a:rPr>
              <a:t>RPS carveout for renewable thermal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ASHP and HPWH rebates from individual utilities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715000"/>
            <a:ext cx="2800939" cy="1015663"/>
          </a:xfrm>
          <a:prstGeom prst="rect">
            <a:avLst/>
          </a:prstGeom>
          <a:solidFill>
            <a:srgbClr val="1C8EB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B111">
                    <a:lumMod val="40000"/>
                    <a:lumOff val="60000"/>
                  </a:srgbClr>
                </a:solidFill>
              </a:rPr>
              <a:t>CONNECTICUT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Heat pump rebates </a:t>
            </a:r>
            <a:r>
              <a:rPr lang="en-US" sz="1400" dirty="0" smtClean="0">
                <a:solidFill>
                  <a:prstClr val="white"/>
                </a:solidFill>
              </a:rPr>
              <a:t>through </a:t>
            </a:r>
            <a:r>
              <a:rPr lang="en-US" sz="1400" dirty="0">
                <a:solidFill>
                  <a:prstClr val="white"/>
                </a:solidFill>
              </a:rPr>
              <a:t>Energize </a:t>
            </a:r>
            <a:r>
              <a:rPr lang="en-US" sz="1400" dirty="0" smtClean="0">
                <a:solidFill>
                  <a:prstClr val="white"/>
                </a:solidFill>
              </a:rPr>
              <a:t>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Home Energy Scores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411450"/>
            <a:ext cx="3657600" cy="1231106"/>
          </a:xfrm>
          <a:prstGeom prst="rect">
            <a:avLst/>
          </a:prstGeom>
          <a:solidFill>
            <a:srgbClr val="12336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B111">
                    <a:lumMod val="40000"/>
                    <a:lumOff val="60000"/>
                  </a:srgbClr>
                </a:solidFill>
              </a:rPr>
              <a:t>RHODE 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ASHP Incentives, Building Energy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Exploring </a:t>
            </a:r>
            <a:r>
              <a:rPr lang="en-US" sz="1400" b="1" dirty="0">
                <a:solidFill>
                  <a:prstClr val="white"/>
                </a:solidFill>
              </a:rPr>
              <a:t>workforce development programs </a:t>
            </a:r>
            <a:r>
              <a:rPr lang="en-US" sz="1400" dirty="0">
                <a:solidFill>
                  <a:prstClr val="white"/>
                </a:solidFill>
              </a:rPr>
              <a:t>to drive heat pump uptake (e.g. engaging delivered fuel dealers)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352800"/>
            <a:ext cx="2706148" cy="2308324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B111">
                    <a:lumMod val="40000"/>
                    <a:lumOff val="60000"/>
                  </a:srgbClr>
                </a:solidFill>
              </a:rPr>
              <a:t>NEW YORK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New York REV -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NYSERDA Clean Energy Investment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NYSERDA </a:t>
            </a:r>
            <a:r>
              <a:rPr lang="en-US" sz="1400" dirty="0" smtClean="0">
                <a:solidFill>
                  <a:prstClr val="white"/>
                </a:solidFill>
              </a:rPr>
              <a:t>&amp; utility Heat Pump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Workforce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NYC Multifamily Retrofit &amp; Heat Pump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NYC </a:t>
            </a:r>
            <a:r>
              <a:rPr lang="en-US" sz="1400" dirty="0" err="1" smtClean="0">
                <a:solidFill>
                  <a:prstClr val="white"/>
                </a:solidFill>
              </a:rPr>
              <a:t>Bldg</a:t>
            </a:r>
            <a:r>
              <a:rPr lang="en-US" sz="1400" dirty="0" smtClean="0">
                <a:solidFill>
                  <a:prstClr val="white"/>
                </a:solidFill>
              </a:rPr>
              <a:t> Carbon Emission Cap  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Overcoming Market Barriers through Regional Collaboration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2"/>
              </a:rPr>
              <a:t>Air Source Heat Pumps and Smart Controls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3"/>
              </a:rPr>
              <a:t>Advanced Building Energy Codes and Standards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4"/>
              </a:rPr>
              <a:t>Building Energy Benchmarking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5"/>
              </a:rPr>
              <a:t>Home Energy Labels and HELIX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6"/>
              </a:rPr>
              <a:t>Smart Energy Homes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7"/>
              </a:rPr>
              <a:t>Building </a:t>
            </a:r>
            <a:r>
              <a:rPr lang="en-US" dirty="0" err="1" smtClean="0">
                <a:hlinkClick r:id="rId7"/>
              </a:rPr>
              <a:t>Decarbonization</a:t>
            </a:r>
            <a:r>
              <a:rPr lang="en-US" dirty="0" smtClean="0">
                <a:hlinkClick r:id="rId7"/>
              </a:rPr>
              <a:t> Best Practice Public Policies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8"/>
              </a:rPr>
              <a:t>R&amp;D Connector: Buildings as Grid Assets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9"/>
              </a:rPr>
              <a:t>2019 Electrification Symposium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30055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NEEP Regional Market Transformation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57200"/>
            <a:ext cx="75057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 NEEP Summit - Electrification Symposium: Pathways to Decarbonization in the Northeast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553200" cy="51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257800"/>
          </a:xfrm>
        </p:spPr>
        <p:txBody>
          <a:bodyPr>
            <a:normAutofit fontScale="77500" lnSpcReduction="20000"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Northeast/Mid-Atlantic ASHP Market Transformation: </a:t>
            </a:r>
          </a:p>
          <a:p>
            <a:pPr marL="857250" lvl="2" indent="-342900"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Regional High Performance Heat Pump Project &amp; Working Group:  </a:t>
            </a:r>
            <a:r>
              <a:rPr lang="en-US" sz="2100" dirty="0">
                <a:hlinkClick r:id="rId3"/>
              </a:rPr>
              <a:t>https://neep.org/ashp</a:t>
            </a:r>
            <a:r>
              <a:rPr lang="en-US" sz="2100" dirty="0"/>
              <a:t> </a:t>
            </a:r>
          </a:p>
          <a:p>
            <a:pPr marL="857250" lvl="2" indent="-342900"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Regions ccASHP Market Transformation Strategy: </a:t>
            </a:r>
            <a:r>
              <a:rPr lang="en-US" sz="2100" dirty="0">
                <a:hlinkClick r:id="rId4"/>
              </a:rPr>
              <a:t>http://www.neep.org/sites/default/files/NEEP_ASHP_2016MTStrategy_Report_FINAL.pdf</a:t>
            </a:r>
            <a:r>
              <a:rPr lang="en-US" sz="2100" dirty="0"/>
              <a:t> </a:t>
            </a:r>
          </a:p>
          <a:p>
            <a:pPr marL="857250" lvl="2" indent="-342900">
              <a:spcBef>
                <a:spcPts val="300"/>
              </a:spcBef>
              <a:spcAft>
                <a:spcPts val="300"/>
              </a:spcAft>
            </a:pPr>
            <a:r>
              <a:rPr lang="en-US" sz="2100" dirty="0"/>
              <a:t>Cold Climate ASHP Product List: </a:t>
            </a:r>
            <a:r>
              <a:rPr lang="en-US" sz="2100" dirty="0">
                <a:hlinkClick r:id="rId5"/>
              </a:rPr>
              <a:t>https://neep.org/initiatives/high-efficiency-products/emerging-technologies/ashp/cold-climate-air-source-heat-pump</a:t>
            </a:r>
            <a:r>
              <a:rPr lang="en-US" sz="2100" dirty="0"/>
              <a:t>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NEEP’s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Strategic Electrification Resource Center: </a:t>
            </a:r>
            <a:r>
              <a:rPr lang="en-US" sz="2100" dirty="0" smtClean="0">
                <a:hlinkClick r:id="rId6"/>
              </a:rPr>
              <a:t>http</a:t>
            </a:r>
            <a:r>
              <a:rPr lang="en-US" sz="2100" dirty="0">
                <a:hlinkClick r:id="rId6"/>
              </a:rPr>
              <a:t>://</a:t>
            </a:r>
            <a:r>
              <a:rPr lang="en-US" sz="2100" dirty="0" smtClean="0">
                <a:hlinkClick r:id="rId6"/>
              </a:rPr>
              <a:t>www.neep.org/initiatives/strategic-electrification</a:t>
            </a:r>
            <a:r>
              <a:rPr lang="en-US" sz="2100" dirty="0" smtClean="0"/>
              <a:t>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Strategic Electrification Resource Catalog: </a:t>
            </a:r>
            <a:r>
              <a:rPr lang="en-US" sz="2100" dirty="0" smtClean="0">
                <a:hlinkClick r:id="rId7"/>
              </a:rPr>
              <a:t>http</a:t>
            </a:r>
            <a:r>
              <a:rPr lang="en-US" sz="2100" dirty="0">
                <a:hlinkClick r:id="rId7"/>
              </a:rPr>
              <a:t>://</a:t>
            </a:r>
            <a:r>
              <a:rPr lang="en-US" sz="2100" dirty="0" smtClean="0">
                <a:hlinkClick r:id="rId7"/>
              </a:rPr>
              <a:t>www.neep.org/sites/default/files/NEEP%20Strategic%20Electrification_Resource%20Catalogue_Updated%20April%202018.pdf</a:t>
            </a:r>
            <a:r>
              <a:rPr lang="en-US" sz="2100" dirty="0" smtClean="0"/>
              <a:t>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Action plan to Accelerate Strategic Electrification in the Northeast and Mid-Atlantic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000" dirty="0" smtClean="0">
                <a:hlinkClick r:id="rId8"/>
              </a:rPr>
              <a:t>http</a:t>
            </a:r>
            <a:r>
              <a:rPr lang="en-US" sz="2000" dirty="0">
                <a:hlinkClick r:id="rId8"/>
              </a:rPr>
              <a:t>://neep.org/reports/strategic-electrification-action-plan</a:t>
            </a:r>
            <a:r>
              <a:rPr lang="en-US" sz="2000" dirty="0"/>
              <a:t>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Assessment of Strategic Electrification Report: </a:t>
            </a:r>
            <a:r>
              <a:rPr lang="en-US" sz="2000" dirty="0" smtClean="0">
                <a:hlinkClick r:id="rId9"/>
              </a:rPr>
              <a:t>http</a:t>
            </a:r>
            <a:r>
              <a:rPr lang="en-US" sz="2000" dirty="0">
                <a:hlinkClick r:id="rId9"/>
              </a:rPr>
              <a:t>://</a:t>
            </a:r>
            <a:r>
              <a:rPr lang="en-US" sz="2000" dirty="0" smtClean="0">
                <a:hlinkClick r:id="rId9"/>
              </a:rPr>
              <a:t>www.neep.org/reports/strategic-electrification-assessment</a:t>
            </a:r>
            <a:r>
              <a:rPr lang="en-US" sz="2000" dirty="0" smtClean="0"/>
              <a:t> 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2017 Strategic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Electrification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Summit: </a:t>
            </a:r>
            <a:r>
              <a:rPr lang="en-US" sz="2100" dirty="0" smtClean="0">
                <a:hlinkClick r:id="rId10"/>
              </a:rPr>
              <a:t>http</a:t>
            </a:r>
            <a:r>
              <a:rPr lang="en-US" sz="2100" dirty="0">
                <a:hlinkClick r:id="rId10"/>
              </a:rPr>
              <a:t>://</a:t>
            </a:r>
            <a:r>
              <a:rPr lang="en-US" sz="2100" dirty="0" smtClean="0">
                <a:hlinkClick r:id="rId10"/>
              </a:rPr>
              <a:t>www.neep.org/events/2017-regional-strategic-electrification-summit</a:t>
            </a:r>
            <a:r>
              <a:rPr lang="en-US" sz="21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NEEP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5446693-3FB2-B64C-8AD3-66AD5728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943600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</a:pP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27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information:</a:t>
            </a: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700" dirty="0" smtClean="0">
                <a:hlinkClick r:id="rId2"/>
              </a:rPr>
              <a:t>www.neep.org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Phone: 781-860-9177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Sue Coakley, Executive director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scoakley@neep.org</a:t>
            </a:r>
            <a:r>
              <a:rPr lang="en-US" sz="2700" dirty="0" smtClean="0"/>
              <a:t> - ext. 112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Dave Lis</a:t>
            </a:r>
            <a:br>
              <a:rPr lang="en-US" sz="2700" dirty="0" smtClean="0"/>
            </a:br>
            <a:r>
              <a:rPr lang="en-US" sz="2700" dirty="0" smtClean="0"/>
              <a:t>Director of Technology &amp; Market Solutions</a:t>
            </a:r>
            <a:br>
              <a:rPr lang="en-US" sz="2700" dirty="0" smtClean="0"/>
            </a:br>
            <a:r>
              <a:rPr lang="en-US" sz="2700" dirty="0" smtClean="0">
                <a:hlinkClick r:id="rId4"/>
              </a:rPr>
              <a:t>djlis@neep.org</a:t>
            </a:r>
            <a:r>
              <a:rPr lang="en-US" sz="2700" dirty="0" smtClean="0"/>
              <a:t> – ext. 127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Carolyn Sarno Goldthwaite </a:t>
            </a:r>
            <a:br>
              <a:rPr lang="en-US" sz="2700" dirty="0" smtClean="0"/>
            </a:br>
            <a:r>
              <a:rPr lang="en-US" sz="2700" dirty="0" smtClean="0"/>
              <a:t>Director of Building &amp; Community Solutions</a:t>
            </a:r>
            <a:br>
              <a:rPr lang="en-US" sz="2700" dirty="0" smtClean="0"/>
            </a:br>
            <a:r>
              <a:rPr lang="en-US" sz="2700" dirty="0" smtClean="0">
                <a:hlinkClick r:id="rId5"/>
              </a:rPr>
              <a:t>cgoldthwaite@neep.org</a:t>
            </a:r>
            <a:r>
              <a:rPr lang="en-US" sz="2700" dirty="0" smtClean="0"/>
              <a:t> - ext. 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5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2438400"/>
            <a:ext cx="1905000" cy="23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5257800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AFBD22"/>
                </a:solidFill>
              </a:rPr>
              <a:t>Mission</a:t>
            </a:r>
          </a:p>
          <a:p>
            <a:pPr marL="403433" lvl="1" indent="0">
              <a:buNone/>
            </a:pPr>
            <a:r>
              <a:rPr lang="en-US" altLang="en-US" sz="1677" dirty="0">
                <a:solidFill>
                  <a:schemeClr val="bg1"/>
                </a:solidFill>
                <a:cs typeface="Trebuchet MS" panose="020B0603020202020204" pitchFamily="34" charset="0"/>
              </a:rPr>
              <a:t>We seek to accelerate regional collaboration to promote advanced energy efficiency and related solutions in homes, buildings, industry, and communities.</a:t>
            </a:r>
          </a:p>
          <a:p>
            <a:pPr marL="3383" indent="0">
              <a:buNone/>
            </a:pPr>
            <a:r>
              <a:rPr lang="en-US" sz="2694" b="1" dirty="0">
                <a:solidFill>
                  <a:srgbClr val="AFBD22"/>
                </a:solidFill>
              </a:rPr>
              <a:t>Vision</a:t>
            </a:r>
          </a:p>
          <a:p>
            <a:pPr marL="403433" lvl="1" indent="0">
              <a:buNone/>
            </a:pPr>
            <a:r>
              <a:rPr lang="en-US" altLang="en-US" sz="1677" dirty="0">
                <a:solidFill>
                  <a:schemeClr val="bg1"/>
                </a:solidFill>
                <a:cs typeface="Trebuchet MS" panose="020B0603020202020204" pitchFamily="34" charset="0"/>
              </a:rPr>
              <a:t>We envision the region's homes, buildings, and communities transformed into efficient, affordable, low-carbon, resilient places to live, work, and play.</a:t>
            </a:r>
          </a:p>
          <a:p>
            <a:pPr marL="3383" indent="0">
              <a:buNone/>
            </a:pPr>
            <a:r>
              <a:rPr lang="en-US" sz="2694" b="1" dirty="0">
                <a:solidFill>
                  <a:srgbClr val="AFBD22"/>
                </a:solidFill>
              </a:rPr>
              <a:t>Approach</a:t>
            </a:r>
          </a:p>
          <a:p>
            <a:pPr marL="403433" lvl="1" indent="0">
              <a:buNone/>
            </a:pPr>
            <a:r>
              <a:rPr lang="en-US" altLang="en-US" sz="1677" dirty="0">
                <a:solidFill>
                  <a:schemeClr val="bg1"/>
                </a:solidFill>
                <a:cs typeface="Trebuchet MS" panose="020B0603020202020204" pitchFamily="34" charset="0"/>
              </a:rPr>
              <a:t>Drive market transformation regionally by fostering collaboration and innovation, developing tools, and disseminating knowledge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7" y="0"/>
            <a:ext cx="7470121" cy="14119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24" dirty="0" smtClean="0">
                <a:ea typeface="ＭＳ Ｐゴシック"/>
              </a:rPr>
              <a:t>About Northeast </a:t>
            </a:r>
            <a:r>
              <a:rPr lang="en-US" sz="2824" dirty="0">
                <a:ea typeface="ＭＳ Ｐゴシック"/>
              </a:rPr>
              <a:t>Energy Efficiency Partnerships</a:t>
            </a:r>
            <a:endParaRPr lang="en-US" sz="1588" b="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8411696" cy="672353"/>
          </a:xfrm>
          <a:prstGeom prst="rect">
            <a:avLst/>
          </a:prstGeom>
        </p:spPr>
        <p:txBody>
          <a:bodyPr vert="horz" lIns="80682" tIns="40341" rIns="80682" bIns="40341" rtlCol="0">
            <a:noAutofit/>
          </a:bodyPr>
          <a:lstStyle>
            <a:lvl1pPr marL="377190" indent="-37719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7245" indent="-314325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4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118" i="1" dirty="0">
                <a:latin typeface="Calibri" panose="020F0502020204030204" pitchFamily="34" charset="0"/>
                <a:ea typeface="ＭＳ Ｐゴシック"/>
                <a:cs typeface="Trebuchet MS" pitchFamily="34" charset="0"/>
              </a:rPr>
              <a:t>“</a:t>
            </a:r>
            <a:r>
              <a:rPr lang="en-US" sz="2118" i="1" dirty="0">
                <a:latin typeface="Calibri" panose="020F0502020204030204" pitchFamily="34" charset="0"/>
              </a:rPr>
              <a:t>Assist the Northeast and Mid-Atlantic region to reduce building sector energy consumption 3% per year and carbon emissions 40% by </a:t>
            </a:r>
            <a:r>
              <a:rPr lang="en-US" sz="2118" i="1" dirty="0" smtClean="0">
                <a:latin typeface="Calibri" panose="020F0502020204030204" pitchFamily="34" charset="0"/>
              </a:rPr>
              <a:t>2030"</a:t>
            </a:r>
            <a:endParaRPr lang="en-US" altLang="en-US" sz="2118" b="1" dirty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76800"/>
            <a:ext cx="2781301" cy="1655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0198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a typeface="ＭＳ Ｐゴシック" pitchFamily="-108" charset="-128"/>
              </a:rPr>
              <a:t>One of six Regional Energy Efficiency Organizations (REEOs) funded in-part by U.S. DOE </a:t>
            </a:r>
            <a:r>
              <a:rPr lang="en-US" sz="1600" b="1" dirty="0" smtClean="0">
                <a:solidFill>
                  <a:schemeClr val="bg1"/>
                </a:solidFill>
                <a:ea typeface="ＭＳ Ｐゴシック" pitchFamily="-108" charset="-128"/>
              </a:rPr>
              <a:t>to </a:t>
            </a:r>
            <a:r>
              <a:rPr lang="en-US" sz="1600" b="1" dirty="0">
                <a:solidFill>
                  <a:schemeClr val="bg1"/>
                </a:solidFill>
                <a:ea typeface="ＭＳ Ｐゴシック" pitchFamily="-108" charset="-128"/>
              </a:rPr>
              <a:t>support state and local efficiency policies and programs.</a:t>
            </a:r>
          </a:p>
        </p:txBody>
      </p:sp>
    </p:spTree>
    <p:extLst>
      <p:ext uri="{BB962C8B-B14F-4D97-AF65-F5344CB8AC3E}">
        <p14:creationId xmlns:p14="http://schemas.microsoft.com/office/powerpoint/2010/main" val="38321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Northeast Region on the Path to 80% by 2050?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244" y="6538912"/>
            <a:ext cx="836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Historic carbon emissions data from EIA, </a:t>
            </a:r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rajectory calculated based on regional carbon levels in 2001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16305" y="1492886"/>
          <a:ext cx="8915400" cy="492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Bracket 1"/>
          <p:cNvSpPr/>
          <p:nvPr/>
        </p:nvSpPr>
        <p:spPr>
          <a:xfrm>
            <a:off x="8686800" y="2854009"/>
            <a:ext cx="228600" cy="2209800"/>
          </a:xfrm>
          <a:prstGeom prst="rightBracke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5463" y="3276600"/>
            <a:ext cx="149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76% change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609600" y="2263854"/>
            <a:ext cx="76200" cy="6858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6143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17% change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End Uses of Fossil Fuels =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76%</a:t>
            </a:r>
            <a:r>
              <a:rPr lang="en-US" dirty="0" smtClean="0"/>
              <a:t> of Carbon Emissions in NY and New England 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54A0C555-06C4-4342-B7F9-03DAE270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04" y="1608154"/>
            <a:ext cx="8284456" cy="511332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" name="AutoShape 4" descr="Image result for 80%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324600" cy="43961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1371600"/>
            <a:ext cx="665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Buildings = 35% of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Regional GHG Emissions 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400800"/>
            <a:ext cx="6659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Source: Northeast Regional Strategic Electrification Assessment – NEEP 2017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30055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Decarbonization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/>
              <a:t>3 </a:t>
            </a:r>
            <a:r>
              <a:rPr lang="en-US" dirty="0" smtClean="0"/>
              <a:t>Key Elements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346" t="49441" r="6352" b="9980"/>
          <a:stretch/>
        </p:blipFill>
        <p:spPr>
          <a:xfrm>
            <a:off x="762000" y="1553705"/>
            <a:ext cx="7680836" cy="3627895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5250440"/>
            <a:ext cx="8229600" cy="1226560"/>
          </a:xfrm>
        </p:spPr>
        <p:txBody>
          <a:bodyPr numCol="3">
            <a:normAutofit fontScale="92500" lnSpcReduction="20000"/>
          </a:bodyPr>
          <a:lstStyle/>
          <a:p>
            <a:pPr marL="236538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Space/Water  Heating – Heat Pumps</a:t>
            </a:r>
          </a:p>
          <a:p>
            <a:pPr marL="236538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Thermal Improvements</a:t>
            </a:r>
          </a:p>
          <a:p>
            <a:pPr marL="236538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Flexible use of Low-Carbon </a:t>
            </a:r>
            <a:r>
              <a:rPr lang="en-US" sz="2600" dirty="0"/>
              <a:t>E</a:t>
            </a:r>
            <a:r>
              <a:rPr lang="en-US" sz="2600" dirty="0" smtClean="0"/>
              <a:t>lectricity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513" y="6352143"/>
            <a:ext cx="580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Northeast Strategic Electrification Action Plan – NEEP 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Focus on natural market cycles of building construction, renovation and equipment replacement</a:t>
            </a:r>
            <a:endParaRPr lang="en-US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Programs to increase market adoption rates:</a:t>
            </a:r>
          </a:p>
          <a:p>
            <a:pPr lvl="1"/>
            <a:r>
              <a:rPr lang="en-US" b="1" dirty="0" smtClean="0"/>
              <a:t>Equipment Replacement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/>
                </a:solidFill>
              </a:rPr>
              <a:t>Advanced heat pump incentives for heating and cooling equipment </a:t>
            </a:r>
          </a:p>
          <a:p>
            <a:pPr lvl="1"/>
            <a:r>
              <a:rPr lang="en-US" b="1" dirty="0" smtClean="0"/>
              <a:t>New Construction and Building Renovation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/>
                </a:solidFill>
              </a:rPr>
              <a:t>Incentives and technical assistance (link to “stretch codes”)</a:t>
            </a:r>
          </a:p>
          <a:p>
            <a:pPr lvl="1"/>
            <a:r>
              <a:rPr lang="en-US" b="1" dirty="0" smtClean="0"/>
              <a:t>Prioritize Low Income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/>
                </a:solidFill>
              </a:rPr>
              <a:t>Partner with affordable housing, community development and weatherization programs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Building standards to accelerate market cycles:</a:t>
            </a:r>
          </a:p>
          <a:p>
            <a:pPr lvl="1"/>
            <a:r>
              <a:rPr lang="en-US" b="1" dirty="0" smtClean="0"/>
              <a:t>Advanced Building Energy </a:t>
            </a:r>
            <a:r>
              <a:rPr lang="en-US" dirty="0" smtClean="0"/>
              <a:t>(zero energy/carbon by 2032)</a:t>
            </a:r>
          </a:p>
          <a:p>
            <a:pPr lvl="1"/>
            <a:r>
              <a:rPr lang="en-US" b="1" dirty="0" smtClean="0"/>
              <a:t>Voluntary stretch codes </a:t>
            </a:r>
            <a:r>
              <a:rPr lang="en-US" dirty="0" smtClean="0"/>
              <a:t>to build market capacity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Workforce Development and Quality Assurance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Consumer Education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Heat Pump Market Transformation Strategy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7010400" cy="50863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30055"/>
            <a:ext cx="7848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Advanced Heat Pump Market Transformation by 2050 New England </a:t>
            </a:r>
            <a:r>
              <a:rPr lang="en-US" sz="2600" dirty="0"/>
              <a:t>+</a:t>
            </a:r>
            <a:r>
              <a:rPr lang="en-US" sz="2600" dirty="0" smtClean="0"/>
              <a:t> </a:t>
            </a:r>
            <a:r>
              <a:rPr lang="en-US" sz="2600" dirty="0" smtClean="0"/>
              <a:t>New York: Plausibly Optimistic Scenario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9812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Increasing heat pump market adoption in natural residential &amp; commercial sector market cycles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519446"/>
            <a:ext cx="5848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Analysis by Dr. Asa Hopkins, Synapse Energy  Economics – June 2019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315200" cy="53045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Heat Pump Market Transformation by 2050: Major Progress Towards IEPCC Climate Stabilization </a:t>
            </a:r>
            <a:r>
              <a:rPr lang="en-US" sz="2600" dirty="0" smtClean="0"/>
              <a:t>Goals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2286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IEPCC: GHG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Emissions 45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% below 2010 in 2030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800600" y="2895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IEPCC: GHG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Emissions 0% by 2050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696200" y="4800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3124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Transportation: Broad Adoption of Electric Vehicles 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4876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Buildings: Broad Adoption of Advanced  Heat Pumps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057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100% Carbon Free Electricity by 2050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51816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Does not include improved building thermal efficiency 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14800" cy="437533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2FC4-34F8-4EDE-B17B-5D89F03664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30055"/>
            <a:ext cx="7924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SIZING UP THE CHALLENGE: </a:t>
            </a:r>
            <a:r>
              <a:rPr lang="en-US" sz="2800" dirty="0" smtClean="0"/>
              <a:t>Residential Efficiency </a:t>
            </a:r>
            <a:r>
              <a:rPr lang="en-US" sz="2800" dirty="0" smtClean="0"/>
              <a:t>Retrofits + </a:t>
            </a:r>
            <a:r>
              <a:rPr lang="en-US" sz="2800" dirty="0" smtClean="0"/>
              <a:t>Heating Electrification New England + NY</a:t>
            </a:r>
            <a:endParaRPr lang="en-US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524000"/>
            <a:ext cx="4343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spcAft>
                <a:spcPts val="600"/>
              </a:spcAft>
            </a:pPr>
            <a:r>
              <a:rPr lang="en-US" dirty="0" smtClean="0"/>
              <a:t>14.6 million homes</a:t>
            </a:r>
          </a:p>
          <a:p>
            <a:pPr marL="341313" indent="-341313">
              <a:spcAft>
                <a:spcPts val="600"/>
              </a:spcAft>
            </a:pPr>
            <a:r>
              <a:rPr lang="en-US" dirty="0" smtClean="0"/>
              <a:t>20% of regional carbon emissions</a:t>
            </a:r>
          </a:p>
          <a:p>
            <a:pPr marL="341313" indent="-341313">
              <a:spcAft>
                <a:spcPts val="600"/>
              </a:spcAft>
            </a:pPr>
            <a:r>
              <a:rPr lang="en-US" dirty="0" smtClean="0"/>
              <a:t>73% </a:t>
            </a:r>
            <a:r>
              <a:rPr lang="en-US" dirty="0" smtClean="0"/>
              <a:t>built before 1980</a:t>
            </a:r>
          </a:p>
          <a:p>
            <a:pPr marL="341313" indent="-341313"/>
            <a:r>
              <a:rPr lang="en-US" dirty="0" smtClean="0"/>
              <a:t>80%+ need:</a:t>
            </a:r>
          </a:p>
          <a:p>
            <a:pPr lvl="1" indent="-342900"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chemeClr val="bg1"/>
                </a:solidFill>
              </a:rPr>
              <a:t>Efficiency retrofits and associated </a:t>
            </a:r>
            <a:r>
              <a:rPr lang="en-US" dirty="0" smtClean="0">
                <a:solidFill>
                  <a:schemeClr val="bg1"/>
                </a:solidFill>
              </a:rPr>
              <a:t>repairs </a:t>
            </a:r>
            <a:endParaRPr lang="en-US" dirty="0" smtClean="0">
              <a:solidFill>
                <a:schemeClr val="bg1"/>
              </a:solidFill>
            </a:endParaRPr>
          </a:p>
          <a:p>
            <a:pPr lvl="1" indent="-342900"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chemeClr val="bg1"/>
                </a:solidFill>
              </a:rPr>
              <a:t>Heat pumps</a:t>
            </a:r>
          </a:p>
          <a:p>
            <a:pPr lvl="1" indent="-342900">
              <a:buFont typeface="Arial" panose="020B0604020202020204" pitchFamily="34" charset="0"/>
              <a:buChar char="="/>
            </a:pPr>
            <a:r>
              <a:rPr lang="en-US" dirty="0" smtClean="0">
                <a:solidFill>
                  <a:schemeClr val="bg1"/>
                </a:solidFill>
              </a:rPr>
              <a:t>$5,000 - $30,000 per home</a:t>
            </a:r>
          </a:p>
          <a:p>
            <a:pPr marL="341313" indent="-341313">
              <a:spcBef>
                <a:spcPts val="1200"/>
              </a:spcBef>
            </a:pPr>
            <a:r>
              <a:rPr lang="en-US" sz="2600" dirty="0" smtClean="0"/>
              <a:t>Total Cost</a:t>
            </a:r>
            <a:r>
              <a:rPr lang="en-US" sz="2600" dirty="0" smtClean="0"/>
              <a:t>: $</a:t>
            </a:r>
            <a:r>
              <a:rPr lang="en-US" sz="2600" dirty="0" smtClean="0"/>
              <a:t>200 </a:t>
            </a:r>
            <a:r>
              <a:rPr lang="en-US" sz="2600" dirty="0" smtClean="0"/>
              <a:t>billion </a:t>
            </a:r>
            <a:r>
              <a:rPr lang="en-US" sz="2600" dirty="0" smtClean="0"/>
              <a:t>+</a:t>
            </a:r>
            <a:endParaRPr lang="en-US" sz="2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/>
              <a:t>Over 30 years: </a:t>
            </a:r>
          </a:p>
          <a:p>
            <a:pPr marL="341313" indent="-341313">
              <a:spcBef>
                <a:spcPts val="1200"/>
              </a:spcBef>
            </a:pPr>
            <a:r>
              <a:rPr lang="en-US" sz="2600" dirty="0" smtClean="0"/>
              <a:t>Heat Pumps = $2 billion per yr. </a:t>
            </a:r>
          </a:p>
          <a:p>
            <a:pPr marL="341313" indent="-341313">
              <a:spcBef>
                <a:spcPts val="600"/>
              </a:spcBef>
            </a:pPr>
            <a:r>
              <a:rPr lang="en-US" sz="2600" dirty="0" smtClean="0"/>
              <a:t>Total Retrofit with HP = $8 billion per yr.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/>
              <a:t>2017 New England + NY Expenditures:</a:t>
            </a:r>
          </a:p>
          <a:p>
            <a:pPr marL="341313" indent="-341313">
              <a:spcBef>
                <a:spcPts val="1200"/>
              </a:spcBef>
            </a:pPr>
            <a:r>
              <a:rPr lang="en-US" sz="2600" dirty="0" smtClean="0"/>
              <a:t>Efficiency Programs </a:t>
            </a:r>
            <a:r>
              <a:rPr lang="en-US" sz="2600" smtClean="0"/>
              <a:t>= $600 </a:t>
            </a:r>
            <a:r>
              <a:rPr lang="en-US" sz="2600" dirty="0" smtClean="0"/>
              <a:t>Million</a:t>
            </a:r>
          </a:p>
          <a:p>
            <a:pPr marL="341313" indent="-341313">
              <a:spcBef>
                <a:spcPts val="600"/>
              </a:spcBef>
            </a:pPr>
            <a:r>
              <a:rPr lang="en-US" sz="2600" dirty="0" smtClean="0"/>
              <a:t>Home Heating Fuel Cost = $12.5 Billion</a:t>
            </a:r>
            <a:endParaRPr lang="en-US" sz="2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5867400"/>
            <a:ext cx="8610600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>
              <a:spcBef>
                <a:spcPts val="1800"/>
              </a:spcBef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Multiple Benefits – health, comfort, safety, resilience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Sources:  US Census Bureau, US Energy Information Administration, NEEP Regional Energy Efficiency Database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EP PPT Template">
  <a:themeElements>
    <a:clrScheme name="Custom 1">
      <a:dk1>
        <a:srgbClr val="5A5A5A"/>
      </a:dk1>
      <a:lt1>
        <a:sysClr val="window" lastClr="FFFFFF"/>
      </a:lt1>
      <a:dk2>
        <a:srgbClr val="00A0AF"/>
      </a:dk2>
      <a:lt2>
        <a:srgbClr val="EEECE1"/>
      </a:lt2>
      <a:accent1>
        <a:srgbClr val="00A0AF"/>
      </a:accent1>
      <a:accent2>
        <a:srgbClr val="AFBD22"/>
      </a:accent2>
      <a:accent3>
        <a:srgbClr val="ADE0ED"/>
      </a:accent3>
      <a:accent4>
        <a:srgbClr val="5A5A5A"/>
      </a:accent4>
      <a:accent5>
        <a:srgbClr val="FFD200"/>
      </a:accent5>
      <a:accent6>
        <a:srgbClr val="5A5A5A"/>
      </a:accent6>
      <a:hlink>
        <a:srgbClr val="EEECE1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EP PPT Template" id="{E3561584-3A0F-074C-898D-13003DFDE437}" vid="{15DC737F-C082-5446-B5D0-2590C8220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NEEP PPT Template</Template>
  <TotalTime>643</TotalTime>
  <Words>1097</Words>
  <Application>Microsoft Office PowerPoint</Application>
  <PresentationFormat>On-screen Show (4:3)</PresentationFormat>
  <Paragraphs>164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Trebuchet MS</vt:lpstr>
      <vt:lpstr>Wingdings</vt:lpstr>
      <vt:lpstr>NEEP PPT Template</vt:lpstr>
      <vt:lpstr>Decarbonizing/Electrifying  the Building Sector</vt:lpstr>
      <vt:lpstr>About Northeast Energy Efficiency Partnerships</vt:lpstr>
      <vt:lpstr>Is the Northeast Region on the Path to 80% by 2050?</vt:lpstr>
      <vt:lpstr>Direct End Uses of Fossil Fuels = 76% of Carbon Emissions in NY and New England </vt:lpstr>
      <vt:lpstr>Building Decarbonization  3 Key Elements</vt:lpstr>
      <vt:lpstr>Advanced Heat Pump Market Transformation Strategy </vt:lpstr>
      <vt:lpstr>Advanced Heat Pump Market Transformation by 2050 New England + New York: Plausibly Optimistic Scenario </vt:lpstr>
      <vt:lpstr>Heat Pump Market Transformation by 2050: Major Progress Towards IEPCC Climate Stabilization Goals</vt:lpstr>
      <vt:lpstr>SIZING UP THE CHALLENGE: Residential Efficiency Retrofits + Heating Electrification New England + NY</vt:lpstr>
      <vt:lpstr>Public Policies to Accelerate Building Decarbonization</vt:lpstr>
      <vt:lpstr>Highlights of Regional Policy/Program – Buildings Decarbonization</vt:lpstr>
      <vt:lpstr>NEEP Regional Market Transformation Initiatives</vt:lpstr>
      <vt:lpstr>2019 NEEP Summit - Electrification Symposium: Pathways to Decarbonization in the Northeast</vt:lpstr>
      <vt:lpstr>NEEP Resources</vt:lpstr>
      <vt:lpstr>For more information: www.neep.org Phone: 781-860-9177  Sue Coakley, Executive director scoakley@neep.org - ext. 112  Dave Lis Director of Technology &amp; Market Solutions djlis@neep.org – ext. 127  Carolyn Sarno Goldthwaite  Director of Building &amp; Community Solutions cgoldthwaite@neep.org - ext. 119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Coakley, Sue</dc:creator>
  <cp:lastModifiedBy>Coakley, Sue</cp:lastModifiedBy>
  <cp:revision>58</cp:revision>
  <dcterms:created xsi:type="dcterms:W3CDTF">2019-02-16T11:42:32Z</dcterms:created>
  <dcterms:modified xsi:type="dcterms:W3CDTF">2019-06-20T16:47:55Z</dcterms:modified>
</cp:coreProperties>
</file>